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3" r:id="rId2"/>
    <p:sldId id="294" r:id="rId3"/>
    <p:sldId id="275" r:id="rId4"/>
    <p:sldId id="274" r:id="rId5"/>
    <p:sldId id="291" r:id="rId6"/>
    <p:sldId id="290" r:id="rId7"/>
    <p:sldId id="258" r:id="rId8"/>
    <p:sldId id="260" r:id="rId9"/>
    <p:sldId id="278" r:id="rId10"/>
    <p:sldId id="261" r:id="rId11"/>
    <p:sldId id="262" r:id="rId12"/>
    <p:sldId id="287" r:id="rId13"/>
    <p:sldId id="280" r:id="rId14"/>
    <p:sldId id="295" r:id="rId15"/>
    <p:sldId id="263" r:id="rId16"/>
    <p:sldId id="272" r:id="rId17"/>
    <p:sldId id="286" r:id="rId18"/>
    <p:sldId id="282" r:id="rId19"/>
    <p:sldId id="285" r:id="rId20"/>
    <p:sldId id="284" r:id="rId21"/>
    <p:sldId id="277" r:id="rId22"/>
    <p:sldId id="29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DD06F-27C0-4C2E-9A60-7B1111A7EE75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0B859-2F28-4492-A76D-EB6C957F8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798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92498-5E60-436E-813D-4C5C5696DD37}" type="slidenum">
              <a:rPr lang="ru-RU"/>
              <a:pPr/>
              <a:t>14</a:t>
            </a:fld>
            <a:endParaRPr 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Литература: О.Ю.Едуш «Подсказки на каждый день»</a:t>
            </a:r>
          </a:p>
        </p:txBody>
      </p:sp>
    </p:spTree>
    <p:extLst>
      <p:ext uri="{BB962C8B-B14F-4D97-AF65-F5344CB8AC3E}">
        <p14:creationId xmlns="" xmlns:p14="http://schemas.microsoft.com/office/powerpoint/2010/main" val="404695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slide" Target="slide4.x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Урок математики по теме «Площадь круга»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математики МБОУ «</a:t>
            </a:r>
            <a:r>
              <a:rPr lang="ru-RU" dirty="0" err="1" smtClean="0">
                <a:solidFill>
                  <a:schemeClr val="tx1"/>
                </a:solidFill>
              </a:rPr>
              <a:t>Сергеевская</a:t>
            </a:r>
            <a:r>
              <a:rPr lang="ru-RU" dirty="0" smtClean="0">
                <a:solidFill>
                  <a:schemeClr val="tx1"/>
                </a:solidFill>
              </a:rPr>
              <a:t> СОШ»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Самкова</a:t>
            </a:r>
            <a:r>
              <a:rPr lang="ru-RU" dirty="0" smtClean="0">
                <a:solidFill>
                  <a:schemeClr val="tx1"/>
                </a:solidFill>
              </a:rPr>
              <a:t> Ольга Вениаминовна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79912" y="2564904"/>
            <a:ext cx="2016224" cy="1944216"/>
          </a:xfrm>
          <a:prstGeom prst="ellipse">
            <a:avLst/>
          </a:prstGeom>
          <a:solidFill>
            <a:srgbClr val="EC2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Практическая работа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«Выведение формулы для нахождения площади круга»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373216"/>
            <a:ext cx="1027856" cy="126876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1124744"/>
            <a:ext cx="828092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</a:t>
            </a:r>
            <a:r>
              <a:rPr lang="ru-RU" b="1" i="1" dirty="0" smtClean="0"/>
              <a:t>. </a:t>
            </a:r>
            <a:r>
              <a:rPr lang="ru-RU" i="1" dirty="0" smtClean="0"/>
              <a:t>На листе цветной бумаги </a:t>
            </a:r>
            <a:r>
              <a:rPr lang="ru-RU" b="1" i="1" u="sng" dirty="0" smtClean="0"/>
              <a:t>начертить окружность </a:t>
            </a:r>
            <a:r>
              <a:rPr lang="ru-RU" i="1" dirty="0" smtClean="0"/>
              <a:t>с  произвольным радиусом и провести фломастером по её контуру.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2</a:t>
            </a:r>
            <a:r>
              <a:rPr lang="ru-RU" i="1" dirty="0" smtClean="0">
                <a:solidFill>
                  <a:srgbClr val="FF0000"/>
                </a:solidFill>
              </a:rPr>
              <a:t>. </a:t>
            </a:r>
            <a:r>
              <a:rPr lang="ru-RU" b="1" i="1" u="sng" dirty="0" smtClean="0"/>
              <a:t>Разделить круг </a:t>
            </a:r>
            <a:r>
              <a:rPr lang="ru-RU" i="1" dirty="0" smtClean="0"/>
              <a:t>с помощью линейки и карандаша </a:t>
            </a:r>
            <a:r>
              <a:rPr lang="ru-RU" b="1" i="1" u="sng" dirty="0" smtClean="0"/>
              <a:t>на несколько секторов,</a:t>
            </a:r>
            <a:endParaRPr lang="ru-RU" i="1" dirty="0" smtClean="0"/>
          </a:p>
          <a:p>
            <a:r>
              <a:rPr lang="ru-RU" i="1" dirty="0" smtClean="0"/>
              <a:t>затем </a:t>
            </a:r>
            <a:r>
              <a:rPr lang="ru-RU" b="1" i="1" u="sng" dirty="0" smtClean="0"/>
              <a:t>разрезать его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793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3</a:t>
            </a:r>
            <a:r>
              <a:rPr lang="ru-RU" i="1" dirty="0" smtClean="0"/>
              <a:t>. В одном из секторов следует </a:t>
            </a:r>
            <a:r>
              <a:rPr lang="ru-RU" b="1" i="1" u="sng" dirty="0" smtClean="0"/>
              <a:t>провести радиус, делящий его на 2 равных </a:t>
            </a:r>
          </a:p>
          <a:p>
            <a:r>
              <a:rPr lang="ru-RU" b="1" i="1" u="sng" dirty="0" smtClean="0"/>
              <a:t>сектора</a:t>
            </a:r>
            <a:r>
              <a:rPr lang="ru-RU" i="1" dirty="0" smtClean="0"/>
              <a:t>,  которые назовём </a:t>
            </a:r>
            <a:r>
              <a:rPr lang="ru-RU" b="1" i="1" u="sng" dirty="0" smtClean="0"/>
              <a:t>крайними, и отложить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06896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4. </a:t>
            </a:r>
            <a:r>
              <a:rPr lang="ru-RU" i="1" dirty="0" smtClean="0"/>
              <a:t>На листе </a:t>
            </a:r>
            <a:r>
              <a:rPr lang="ru-RU" b="1" i="1" u="sng" dirty="0" smtClean="0"/>
              <a:t>провести горизонтальную прямую и приклеить  </a:t>
            </a:r>
            <a:r>
              <a:rPr lang="ru-RU" i="1" dirty="0" smtClean="0"/>
              <a:t>вдоль неё сектора.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645024"/>
            <a:ext cx="441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i="1" u="sng" dirty="0" smtClean="0"/>
              <a:t>Крайние</a:t>
            </a:r>
            <a:r>
              <a:rPr lang="ru-RU" i="1" dirty="0" smtClean="0"/>
              <a:t> сектора </a:t>
            </a:r>
            <a:r>
              <a:rPr lang="ru-RU" b="1" i="1" u="sng" dirty="0" smtClean="0"/>
              <a:t>приклеить по краям.</a:t>
            </a:r>
            <a:endParaRPr lang="ru-RU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077072"/>
            <a:ext cx="3122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. </a:t>
            </a:r>
            <a:r>
              <a:rPr lang="ru-RU" b="1" i="1" dirty="0" smtClean="0"/>
              <a:t>Какая фигура получилась?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437112"/>
            <a:ext cx="5781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7. </a:t>
            </a:r>
            <a:r>
              <a:rPr lang="ru-RU" b="1" i="1" dirty="0" smtClean="0"/>
              <a:t>Как мы умеем вычислять площадь данной фигуры?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436510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S= </a:t>
            </a:r>
            <a:r>
              <a:rPr lang="ru-RU" sz="2400" b="1" dirty="0" smtClean="0">
                <a:solidFill>
                  <a:srgbClr val="FF0000"/>
                </a:solidFill>
              </a:rPr>
              <a:t>а∙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8691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i="1" dirty="0" smtClean="0"/>
              <a:t>Чем можно </a:t>
            </a:r>
            <a:r>
              <a:rPr lang="ru-RU" b="1" i="1" u="sng" dirty="0" smtClean="0"/>
              <a:t>заменить длину </a:t>
            </a:r>
            <a:r>
              <a:rPr lang="ru-RU" i="1" dirty="0" smtClean="0"/>
              <a:t>прямоугольника</a:t>
            </a:r>
            <a:r>
              <a:rPr lang="ru-RU" dirty="0" smtClean="0"/>
              <a:t>? 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28" y="479715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Половина длины окружности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20272" y="5085184"/>
            <a:ext cx="104775" cy="4286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115616" y="5589240"/>
            <a:ext cx="526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</a:t>
            </a:r>
            <a:r>
              <a:rPr lang="ru-RU" dirty="0" smtClean="0"/>
              <a:t>. </a:t>
            </a:r>
            <a:r>
              <a:rPr lang="ru-RU" i="1" dirty="0" smtClean="0"/>
              <a:t>Чем можно </a:t>
            </a:r>
            <a:r>
              <a:rPr lang="ru-RU" b="1" i="1" u="sng" dirty="0" smtClean="0"/>
              <a:t>заменить ширину </a:t>
            </a:r>
            <a:r>
              <a:rPr lang="ru-RU" i="1" dirty="0" smtClean="0"/>
              <a:t>прямоугольника?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5589240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 – </a:t>
            </a:r>
            <a:r>
              <a:rPr lang="ru-RU" b="1" dirty="0" smtClean="0">
                <a:solidFill>
                  <a:srgbClr val="FF0000"/>
                </a:solidFill>
              </a:rPr>
              <a:t>радиус окружности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7624" y="5949280"/>
            <a:ext cx="373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  <a:r>
              <a:rPr lang="ru-RU" dirty="0" smtClean="0"/>
              <a:t>. </a:t>
            </a:r>
            <a:r>
              <a:rPr lang="ru-RU" i="1" dirty="0" smtClean="0"/>
              <a:t>Как найти длину окружности</a:t>
            </a:r>
            <a:r>
              <a:rPr lang="ru-RU" b="1" i="1" dirty="0" smtClean="0"/>
              <a:t>?</a:t>
            </a:r>
            <a:endParaRPr lang="ru-RU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5949280"/>
            <a:ext cx="27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С=2   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08104" y="5877272"/>
            <a:ext cx="288032" cy="55390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971600" y="6309320"/>
            <a:ext cx="155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11</a:t>
            </a:r>
            <a:r>
              <a:rPr lang="ru-RU" dirty="0" smtClean="0"/>
              <a:t>. </a:t>
            </a:r>
            <a:r>
              <a:rPr lang="ru-RU" b="1" i="1" u="sng" dirty="0" smtClean="0"/>
              <a:t>ВЫВОД ….</a:t>
            </a:r>
            <a:endParaRPr lang="ru-RU" b="1" i="1" u="sng" dirty="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6381328"/>
            <a:ext cx="1644518" cy="476672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 contrast="40000"/>
          </a:blip>
          <a:srcRect/>
          <a:stretch>
            <a:fillRect/>
          </a:stretch>
        </p:blipFill>
        <p:spPr bwMode="auto">
          <a:xfrm>
            <a:off x="395536" y="1772816"/>
            <a:ext cx="2520280" cy="864096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3275855" y="1628800"/>
            <a:ext cx="1320147" cy="108012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4788024" y="1628800"/>
            <a:ext cx="2016224" cy="1170711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6876256" y="1916832"/>
            <a:ext cx="2073831" cy="648072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3203848" y="2852936"/>
            <a:ext cx="2016224" cy="1008112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411760" y="3717032"/>
            <a:ext cx="4104456" cy="1578637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332656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«Вывод формулы для нахождения площади круга»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>
            <a:off x="2123728" y="5517232"/>
            <a:ext cx="46450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4742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Гипотеза подтвердилась?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8052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Существует формула для вычисления</a:t>
            </a:r>
          </a:p>
          <a:p>
            <a:pPr algn="just"/>
            <a:r>
              <a:rPr lang="ru-RU" sz="2800" dirty="0" smtClean="0"/>
              <a:t> площади круга, которая позволит вычислить</a:t>
            </a:r>
          </a:p>
          <a:p>
            <a:pPr algn="just"/>
            <a:r>
              <a:rPr lang="ru-RU" sz="2800" dirty="0" smtClean="0"/>
              <a:t> площадь круга более точно .</a:t>
            </a:r>
            <a:endParaRPr lang="ru-RU" sz="2800" dirty="0"/>
          </a:p>
        </p:txBody>
      </p:sp>
      <p:pic>
        <p:nvPicPr>
          <p:cNvPr id="4" name="Picture 4" descr="I:\Выступление к исследоват д-ти\УРОК площадь круга\24610674_html_68fbc5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152" y="4797152"/>
            <a:ext cx="2060848" cy="2060848"/>
          </a:xfrm>
          <a:prstGeom prst="rect">
            <a:avLst/>
          </a:prstGeom>
          <a:noFill/>
        </p:spPr>
      </p:pic>
      <p:pic>
        <p:nvPicPr>
          <p:cNvPr id="5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85184"/>
            <a:ext cx="1261198" cy="15567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5856" y="3429000"/>
            <a:ext cx="5152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Гипотеза подтвердилась !!!</a:t>
            </a:r>
            <a:endParaRPr lang="ru-RU" sz="3200" b="1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699792" y="4725144"/>
            <a:ext cx="3203848" cy="1232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dirty="0" smtClean="0"/>
              <a:t>Найдите площадь круга. Число П округлите до целых.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1)</a:t>
            </a:r>
          </a:p>
        </p:txBody>
      </p:sp>
      <p:sp>
        <p:nvSpPr>
          <p:cNvPr id="9220" name="Oval 11"/>
          <p:cNvSpPr>
            <a:spLocks noChangeArrowheads="1"/>
          </p:cNvSpPr>
          <p:nvPr/>
        </p:nvSpPr>
        <p:spPr bwMode="auto">
          <a:xfrm>
            <a:off x="6335713" y="3141663"/>
            <a:ext cx="73025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600"/>
          </a:p>
        </p:txBody>
      </p:sp>
      <p:sp>
        <p:nvSpPr>
          <p:cNvPr id="9221" name="Text Box 16"/>
          <p:cNvSpPr txBox="1">
            <a:spLocks noChangeArrowheads="1"/>
          </p:cNvSpPr>
          <p:nvPr/>
        </p:nvSpPr>
        <p:spPr bwMode="auto">
          <a:xfrm>
            <a:off x="4716463" y="1665288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35038" y="1808163"/>
            <a:ext cx="1692275" cy="1692275"/>
            <a:chOff x="771" y="1139"/>
            <a:chExt cx="1066" cy="1066"/>
          </a:xfrm>
        </p:grpSpPr>
        <p:sp>
          <p:nvSpPr>
            <p:cNvPr id="9242" name="Oval 6"/>
            <p:cNvSpPr>
              <a:spLocks noChangeArrowheads="1"/>
            </p:cNvSpPr>
            <p:nvPr/>
          </p:nvSpPr>
          <p:spPr bwMode="auto">
            <a:xfrm>
              <a:off x="771" y="1139"/>
              <a:ext cx="1066" cy="1066"/>
            </a:xfrm>
            <a:prstGeom prst="ellipse">
              <a:avLst/>
            </a:prstGeom>
            <a:solidFill>
              <a:srgbClr val="ED4B1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10"/>
            <p:cNvSpPr>
              <a:spLocks noChangeArrowheads="1"/>
            </p:cNvSpPr>
            <p:nvPr/>
          </p:nvSpPr>
          <p:spPr bwMode="auto">
            <a:xfrm>
              <a:off x="1292" y="1661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/>
            </a:p>
          </p:txBody>
        </p:sp>
        <p:sp>
          <p:nvSpPr>
            <p:cNvPr id="9244" name="Line 13"/>
            <p:cNvSpPr>
              <a:spLocks noChangeShapeType="1"/>
            </p:cNvSpPr>
            <p:nvPr/>
          </p:nvSpPr>
          <p:spPr bwMode="auto">
            <a:xfrm flipV="1">
              <a:off x="1315" y="1139"/>
              <a:ext cx="0" cy="52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Text Box 17"/>
            <p:cNvSpPr txBox="1">
              <a:spLocks noChangeArrowheads="1"/>
            </p:cNvSpPr>
            <p:nvPr/>
          </p:nvSpPr>
          <p:spPr bwMode="auto">
            <a:xfrm>
              <a:off x="1292" y="1298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R</a:t>
              </a:r>
              <a:endParaRPr lang="ru-RU" sz="2000" b="1" i="1">
                <a:solidFill>
                  <a:srgbClr val="0000FF"/>
                </a:solidFill>
              </a:endParaRPr>
            </a:p>
          </p:txBody>
        </p:sp>
      </p:grp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2627313" y="1773238"/>
            <a:ext cx="140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</a:rPr>
              <a:t>R = 2</a:t>
            </a:r>
            <a:r>
              <a:rPr lang="ru-RU" sz="2400" b="1" i="1">
                <a:solidFill>
                  <a:srgbClr val="0000FF"/>
                </a:solidFill>
              </a:rPr>
              <a:t>см</a:t>
            </a:r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7380312" y="2132856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</a:rPr>
              <a:t>R = </a:t>
            </a:r>
            <a:r>
              <a:rPr lang="ru-RU" sz="2400" b="1" i="1" dirty="0">
                <a:solidFill>
                  <a:srgbClr val="0000FF"/>
                </a:solidFill>
              </a:rPr>
              <a:t>5м</a:t>
            </a:r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4356100" y="5734050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D</a:t>
            </a:r>
            <a:r>
              <a:rPr lang="ru-RU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=</a:t>
            </a:r>
            <a:r>
              <a:rPr lang="ru-RU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6</a:t>
            </a:r>
            <a:r>
              <a:rPr lang="ru-RU" sz="2000" b="1" i="1">
                <a:solidFill>
                  <a:srgbClr val="0000FF"/>
                </a:solidFill>
              </a:rPr>
              <a:t>дм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908175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3)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339975" y="4437063"/>
            <a:ext cx="1908175" cy="1871662"/>
            <a:chOff x="1474" y="2795"/>
            <a:chExt cx="1202" cy="1179"/>
          </a:xfrm>
        </p:grpSpPr>
        <p:sp>
          <p:nvSpPr>
            <p:cNvPr id="9235" name="Oval 8"/>
            <p:cNvSpPr>
              <a:spLocks noChangeArrowheads="1"/>
            </p:cNvSpPr>
            <p:nvPr/>
          </p:nvSpPr>
          <p:spPr bwMode="auto">
            <a:xfrm>
              <a:off x="1474" y="2795"/>
              <a:ext cx="1202" cy="1179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Oval 12"/>
            <p:cNvSpPr>
              <a:spLocks noChangeArrowheads="1"/>
            </p:cNvSpPr>
            <p:nvPr/>
          </p:nvSpPr>
          <p:spPr bwMode="auto">
            <a:xfrm>
              <a:off x="2064" y="3362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/>
            </a:p>
          </p:txBody>
        </p:sp>
        <p:sp>
          <p:nvSpPr>
            <p:cNvPr id="9237" name="Line 15"/>
            <p:cNvSpPr>
              <a:spLocks noChangeShapeType="1"/>
            </p:cNvSpPr>
            <p:nvPr/>
          </p:nvSpPr>
          <p:spPr bwMode="auto">
            <a:xfrm flipV="1">
              <a:off x="1633" y="2999"/>
              <a:ext cx="884" cy="79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Text Box 26"/>
            <p:cNvSpPr txBox="1">
              <a:spLocks noChangeArrowheads="1"/>
            </p:cNvSpPr>
            <p:nvPr/>
          </p:nvSpPr>
          <p:spPr bwMode="auto">
            <a:xfrm>
              <a:off x="2064" y="3045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D</a:t>
              </a:r>
              <a:endParaRPr lang="ru-RU" sz="2000" b="1" i="1">
                <a:solidFill>
                  <a:srgbClr val="0000FF"/>
                </a:solidFill>
              </a:endParaRPr>
            </a:p>
          </p:txBody>
        </p:sp>
      </p:grpSp>
      <p:sp>
        <p:nvSpPr>
          <p:cNvPr id="9229" name="Text Box 28"/>
          <p:cNvSpPr txBox="1">
            <a:spLocks noChangeArrowheads="1"/>
          </p:cNvSpPr>
          <p:nvPr/>
        </p:nvSpPr>
        <p:spPr bwMode="auto">
          <a:xfrm>
            <a:off x="250825" y="260350"/>
            <a:ext cx="1547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9900"/>
                </a:solidFill>
              </a:rPr>
              <a:t>Уровень 1</a:t>
            </a:r>
          </a:p>
        </p:txBody>
      </p:sp>
      <p:pic>
        <p:nvPicPr>
          <p:cNvPr id="9231" name="Picture 37" descr="j023413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4875"/>
            <a:ext cx="82073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5796136" y="5625751"/>
            <a:ext cx="3203848" cy="1232249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5292080" y="2060848"/>
            <a:ext cx="2160240" cy="2088232"/>
          </a:xfrm>
          <a:prstGeom prst="ellipse">
            <a:avLst/>
          </a:prstGeom>
          <a:solidFill>
            <a:srgbClr val="EC2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Найдите площадь синей фигуры.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16013" y="1773238"/>
            <a:ext cx="1979612" cy="2027237"/>
            <a:chOff x="680" y="1094"/>
            <a:chExt cx="1247" cy="1247"/>
          </a:xfrm>
        </p:grpSpPr>
        <p:sp>
          <p:nvSpPr>
            <p:cNvPr id="3108" name="Oval 5"/>
            <p:cNvSpPr>
              <a:spLocks noChangeArrowheads="1"/>
            </p:cNvSpPr>
            <p:nvPr/>
          </p:nvSpPr>
          <p:spPr bwMode="auto">
            <a:xfrm>
              <a:off x="680" y="1094"/>
              <a:ext cx="1247" cy="1247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Rectangle 9"/>
            <p:cNvSpPr>
              <a:spLocks noChangeArrowheads="1"/>
            </p:cNvSpPr>
            <p:nvPr/>
          </p:nvSpPr>
          <p:spPr bwMode="auto">
            <a:xfrm rot="-1297978">
              <a:off x="862" y="1275"/>
              <a:ext cx="884" cy="88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219700" y="1665288"/>
            <a:ext cx="2305050" cy="2316162"/>
            <a:chOff x="3288" y="1140"/>
            <a:chExt cx="1247" cy="1277"/>
          </a:xfrm>
        </p:grpSpPr>
        <p:sp>
          <p:nvSpPr>
            <p:cNvPr id="3106" name="Oval 8"/>
            <p:cNvSpPr>
              <a:spLocks noChangeArrowheads="1"/>
            </p:cNvSpPr>
            <p:nvPr/>
          </p:nvSpPr>
          <p:spPr bwMode="auto">
            <a:xfrm>
              <a:off x="3288" y="1140"/>
              <a:ext cx="1247" cy="1277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7" name="Oval 10"/>
            <p:cNvSpPr>
              <a:spLocks noChangeArrowheads="1"/>
            </p:cNvSpPr>
            <p:nvPr/>
          </p:nvSpPr>
          <p:spPr bwMode="auto">
            <a:xfrm>
              <a:off x="3696" y="1559"/>
              <a:ext cx="431" cy="4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150938" y="4329113"/>
            <a:ext cx="1836737" cy="1882775"/>
            <a:chOff x="635" y="2743"/>
            <a:chExt cx="1247" cy="1277"/>
          </a:xfrm>
        </p:grpSpPr>
        <p:sp>
          <p:nvSpPr>
            <p:cNvPr id="3104" name="Oval 6"/>
            <p:cNvSpPr>
              <a:spLocks noChangeArrowheads="1"/>
            </p:cNvSpPr>
            <p:nvPr/>
          </p:nvSpPr>
          <p:spPr bwMode="auto">
            <a:xfrm>
              <a:off x="635" y="2743"/>
              <a:ext cx="1247" cy="1277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5" name="Rectangle 11"/>
            <p:cNvSpPr>
              <a:spLocks noChangeArrowheads="1"/>
            </p:cNvSpPr>
            <p:nvPr/>
          </p:nvSpPr>
          <p:spPr bwMode="auto">
            <a:xfrm>
              <a:off x="839" y="3208"/>
              <a:ext cx="862" cy="37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0" name="Text Box 20"/>
          <p:cNvSpPr txBox="1">
            <a:spLocks noChangeArrowheads="1"/>
          </p:cNvSpPr>
          <p:nvPr/>
        </p:nvSpPr>
        <p:spPr bwMode="auto">
          <a:xfrm>
            <a:off x="431800" y="1700213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1)</a:t>
            </a:r>
            <a:endParaRPr lang="ru-RU" b="1" i="1"/>
          </a:p>
        </p:txBody>
      </p:sp>
      <p:sp>
        <p:nvSpPr>
          <p:cNvPr id="3081" name="Text Box 21"/>
          <p:cNvSpPr txBox="1">
            <a:spLocks noChangeArrowheads="1"/>
          </p:cNvSpPr>
          <p:nvPr/>
        </p:nvSpPr>
        <p:spPr bwMode="auto">
          <a:xfrm>
            <a:off x="4859338" y="17002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2)</a:t>
            </a:r>
            <a:endParaRPr lang="ru-RU" b="1" i="1"/>
          </a:p>
        </p:txBody>
      </p:sp>
      <p:sp>
        <p:nvSpPr>
          <p:cNvPr id="3082" name="Text Box 22"/>
          <p:cNvSpPr txBox="1">
            <a:spLocks noChangeArrowheads="1"/>
          </p:cNvSpPr>
          <p:nvPr/>
        </p:nvSpPr>
        <p:spPr bwMode="auto">
          <a:xfrm>
            <a:off x="468313" y="44735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3)</a:t>
            </a:r>
            <a:endParaRPr lang="ru-RU" b="1" i="1"/>
          </a:p>
        </p:txBody>
      </p:sp>
      <p:sp>
        <p:nvSpPr>
          <p:cNvPr id="3083" name="Text Box 23"/>
          <p:cNvSpPr txBox="1">
            <a:spLocks noChangeArrowheads="1"/>
          </p:cNvSpPr>
          <p:nvPr/>
        </p:nvSpPr>
        <p:spPr bwMode="auto">
          <a:xfrm>
            <a:off x="4824413" y="4292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4)</a:t>
            </a:r>
            <a:endParaRPr lang="ru-RU" b="1" i="1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400675" y="4329113"/>
            <a:ext cx="1979613" cy="1979612"/>
            <a:chOff x="3402" y="2727"/>
            <a:chExt cx="1247" cy="1247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-597520">
              <a:off x="3402" y="2727"/>
              <a:ext cx="1247" cy="1247"/>
              <a:chOff x="3379" y="2727"/>
              <a:chExt cx="1247" cy="1247"/>
            </a:xfrm>
          </p:grpSpPr>
          <p:sp>
            <p:nvSpPr>
              <p:cNvPr id="3101" name="Oval 7"/>
              <p:cNvSpPr>
                <a:spLocks noChangeArrowheads="1"/>
              </p:cNvSpPr>
              <p:nvPr/>
            </p:nvSpPr>
            <p:spPr bwMode="auto">
              <a:xfrm>
                <a:off x="3379" y="2727"/>
                <a:ext cx="1247" cy="1247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2" name="Line 13"/>
              <p:cNvSpPr>
                <a:spLocks noChangeShapeType="1"/>
              </p:cNvSpPr>
              <p:nvPr/>
            </p:nvSpPr>
            <p:spPr bwMode="auto">
              <a:xfrm>
                <a:off x="3470" y="3045"/>
                <a:ext cx="1020" cy="6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14"/>
              <p:cNvSpPr>
                <a:spLocks noChangeShapeType="1"/>
              </p:cNvSpPr>
              <p:nvPr/>
            </p:nvSpPr>
            <p:spPr bwMode="auto">
              <a:xfrm flipV="1">
                <a:off x="3470" y="3090"/>
                <a:ext cx="1111" cy="5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0" name="Line 25"/>
            <p:cNvSpPr>
              <a:spLocks noChangeShapeType="1"/>
            </p:cNvSpPr>
            <p:nvPr/>
          </p:nvSpPr>
          <p:spPr bwMode="auto">
            <a:xfrm>
              <a:off x="4014" y="2727"/>
              <a:ext cx="0" cy="1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5" name="Text Box 32"/>
          <p:cNvSpPr txBox="1">
            <a:spLocks noChangeArrowheads="1"/>
          </p:cNvSpPr>
          <p:nvPr/>
        </p:nvSpPr>
        <p:spPr bwMode="auto">
          <a:xfrm>
            <a:off x="3203575" y="1844675"/>
            <a:ext cx="111601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 = 5 </a:t>
            </a:r>
            <a:r>
              <a:rPr lang="ru-RU" b="1" i="1"/>
              <a:t>см</a:t>
            </a:r>
          </a:p>
          <a:p>
            <a:pPr>
              <a:spcBef>
                <a:spcPct val="50000"/>
              </a:spcBef>
            </a:pPr>
            <a:r>
              <a:rPr lang="ru-RU" b="1" i="1"/>
              <a:t>а = 7</a:t>
            </a:r>
            <a:r>
              <a:rPr lang="en-US" b="1" i="1"/>
              <a:t> </a:t>
            </a:r>
            <a:r>
              <a:rPr lang="ru-RU" b="1" i="1"/>
              <a:t>см</a:t>
            </a:r>
          </a:p>
        </p:txBody>
      </p:sp>
      <p:sp>
        <p:nvSpPr>
          <p:cNvPr id="3086" name="Text Box 33"/>
          <p:cNvSpPr txBox="1">
            <a:spLocks noChangeArrowheads="1"/>
          </p:cNvSpPr>
          <p:nvPr/>
        </p:nvSpPr>
        <p:spPr bwMode="auto">
          <a:xfrm>
            <a:off x="3167063" y="4616450"/>
            <a:ext cx="129698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 = 4</a:t>
            </a:r>
            <a:r>
              <a:rPr lang="ru-RU" b="1" i="1"/>
              <a:t> см</a:t>
            </a:r>
          </a:p>
          <a:p>
            <a:pPr>
              <a:spcBef>
                <a:spcPct val="50000"/>
              </a:spcBef>
            </a:pPr>
            <a:r>
              <a:rPr lang="en-US" b="1" i="1"/>
              <a:t>a = 1 </a:t>
            </a:r>
            <a:r>
              <a:rPr lang="ru-RU" b="1" i="1"/>
              <a:t>см</a:t>
            </a:r>
          </a:p>
          <a:p>
            <a:pPr>
              <a:spcBef>
                <a:spcPct val="50000"/>
              </a:spcBef>
            </a:pPr>
            <a:r>
              <a:rPr lang="en-US" b="1" i="1"/>
              <a:t>b = 3 </a:t>
            </a:r>
            <a:r>
              <a:rPr lang="ru-RU" b="1" i="1"/>
              <a:t>см</a:t>
            </a:r>
          </a:p>
        </p:txBody>
      </p:sp>
      <p:sp>
        <p:nvSpPr>
          <p:cNvPr id="3087" name="Text Box 35"/>
          <p:cNvSpPr txBox="1">
            <a:spLocks noChangeArrowheads="1"/>
          </p:cNvSpPr>
          <p:nvPr/>
        </p:nvSpPr>
        <p:spPr bwMode="auto">
          <a:xfrm>
            <a:off x="7632700" y="1916113"/>
            <a:ext cx="111601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 = 6 </a:t>
            </a:r>
            <a:r>
              <a:rPr lang="ru-RU" b="1" i="1"/>
              <a:t>см</a:t>
            </a:r>
          </a:p>
          <a:p>
            <a:pPr>
              <a:spcBef>
                <a:spcPct val="50000"/>
              </a:spcBef>
            </a:pPr>
            <a:r>
              <a:rPr lang="en-US" b="1" i="1"/>
              <a:t>r = 2 </a:t>
            </a:r>
            <a:r>
              <a:rPr lang="ru-RU" b="1" i="1"/>
              <a:t>см</a:t>
            </a:r>
          </a:p>
        </p:txBody>
      </p:sp>
      <p:graphicFrame>
        <p:nvGraphicFramePr>
          <p:cNvPr id="3074" name="Object 37"/>
          <p:cNvGraphicFramePr>
            <a:graphicFrameLocks noChangeAspect="1"/>
          </p:cNvGraphicFramePr>
          <p:nvPr/>
        </p:nvGraphicFramePr>
        <p:xfrm>
          <a:off x="5327650" y="4292600"/>
          <a:ext cx="2143125" cy="2105025"/>
        </p:xfrm>
        <a:graphic>
          <a:graphicData uri="http://schemas.openxmlformats.org/presentationml/2006/ole">
            <p:oleObj spid="_x0000_s93186" name="Точечный рисунок" r:id="rId4" imgW="2142857" imgH="2104762" progId="PBrush">
              <p:embed/>
            </p:oleObj>
          </a:graphicData>
        </a:graphic>
      </p:graphicFrame>
      <p:sp>
        <p:nvSpPr>
          <p:cNvPr id="3088" name="Text Box 38"/>
          <p:cNvSpPr txBox="1">
            <a:spLocks noChangeArrowheads="1"/>
          </p:cNvSpPr>
          <p:nvPr/>
        </p:nvSpPr>
        <p:spPr bwMode="auto">
          <a:xfrm>
            <a:off x="7667625" y="46529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 = 5 </a:t>
            </a:r>
            <a:r>
              <a:rPr lang="ru-RU" b="1" i="1"/>
              <a:t>см</a:t>
            </a:r>
          </a:p>
        </p:txBody>
      </p:sp>
      <p:sp>
        <p:nvSpPr>
          <p:cNvPr id="3089" name="Text Box 39"/>
          <p:cNvSpPr txBox="1">
            <a:spLocks noChangeArrowheads="1"/>
          </p:cNvSpPr>
          <p:nvPr/>
        </p:nvSpPr>
        <p:spPr bwMode="auto">
          <a:xfrm>
            <a:off x="2376488" y="3105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/>
          </a:p>
        </p:txBody>
      </p:sp>
      <p:sp>
        <p:nvSpPr>
          <p:cNvPr id="3090" name="Text Box 40"/>
          <p:cNvSpPr txBox="1">
            <a:spLocks noChangeArrowheads="1"/>
          </p:cNvSpPr>
          <p:nvPr/>
        </p:nvSpPr>
        <p:spPr bwMode="auto">
          <a:xfrm>
            <a:off x="2268538" y="31051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3091" name="Text Box 41"/>
          <p:cNvSpPr txBox="1">
            <a:spLocks noChangeArrowheads="1"/>
          </p:cNvSpPr>
          <p:nvPr/>
        </p:nvSpPr>
        <p:spPr bwMode="auto">
          <a:xfrm>
            <a:off x="1403350" y="5157788"/>
            <a:ext cx="25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3092" name="Text Box 42"/>
          <p:cNvSpPr txBox="1">
            <a:spLocks noChangeArrowheads="1"/>
          </p:cNvSpPr>
          <p:nvPr/>
        </p:nvSpPr>
        <p:spPr bwMode="auto">
          <a:xfrm>
            <a:off x="1943100" y="5265738"/>
            <a:ext cx="252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</a:t>
            </a:r>
            <a:endParaRPr lang="ru-RU" b="1" i="1"/>
          </a:p>
        </p:txBody>
      </p:sp>
      <p:sp>
        <p:nvSpPr>
          <p:cNvPr id="3093" name="Rectangle 43"/>
          <p:cNvSpPr>
            <a:spLocks noChangeArrowheads="1"/>
          </p:cNvSpPr>
          <p:nvPr/>
        </p:nvSpPr>
        <p:spPr bwMode="auto">
          <a:xfrm>
            <a:off x="323850" y="26035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Уровень</a:t>
            </a:r>
            <a:r>
              <a:rPr lang="ru-RU" b="1" i="1">
                <a:solidFill>
                  <a:srgbClr val="009900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2</a:t>
            </a:r>
          </a:p>
        </p:txBody>
      </p:sp>
      <p:pic>
        <p:nvPicPr>
          <p:cNvPr id="3095" name="Picture 48" descr="j023413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984875"/>
            <a:ext cx="82073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2400" dirty="0" smtClean="0">
                <a:latin typeface="Comic Sans MS" pitchFamily="66" charset="0"/>
                <a:cs typeface="Gisha" pitchFamily="34" charset="-79"/>
              </a:rPr>
              <a:t>	Окружность арены цирка имеет длину 40,8 метра. Найдите диаметр и площадь арены.</a:t>
            </a:r>
            <a:endParaRPr lang="ru-RU" sz="2400" dirty="0">
              <a:latin typeface="Comic Sans MS" pitchFamily="66" charset="0"/>
              <a:cs typeface="Gisha" pitchFamily="34" charset="-79"/>
            </a:endParaRPr>
          </a:p>
        </p:txBody>
      </p:sp>
      <p:pic>
        <p:nvPicPr>
          <p:cNvPr id="3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1296144" cy="1599929"/>
          </a:xfrm>
          <a:prstGeom prst="rect">
            <a:avLst/>
          </a:prstGeom>
          <a:noFill/>
        </p:spPr>
      </p:pic>
      <p:sp>
        <p:nvSpPr>
          <p:cNvPr id="21506" name="AutoShape 2" descr="https://im2-tub-ru.yandex.net/i?id=17727ee1e845506c1246781b7e61af51&amp;n=33&amp;h=215&amp;w=3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8" name="Picture 4" descr="http://to-world-travel.ru/img/2015/042507/16144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700808"/>
            <a:ext cx="5865168" cy="3894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107504" y="2204864"/>
            <a:ext cx="2664296" cy="1024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400050" y="0"/>
            <a:ext cx="8351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i="1">
                <a:solidFill>
                  <a:schemeClr val="accent2"/>
                </a:solidFill>
                <a:latin typeface="Georgia" pitchFamily="18" charset="0"/>
              </a:rPr>
              <a:t>Тестовая работа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68338" y="836613"/>
            <a:ext cx="3455987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I </a:t>
            </a:r>
            <a:r>
              <a:rPr lang="ru-RU" sz="2400" b="1">
                <a:solidFill>
                  <a:srgbClr val="002060"/>
                </a:solidFill>
              </a:rPr>
              <a:t>Вариант</a:t>
            </a:r>
          </a:p>
          <a:p>
            <a:r>
              <a:rPr lang="en-US" sz="2400" b="1">
                <a:solidFill>
                  <a:srgbClr val="002060"/>
                </a:solidFill>
              </a:rPr>
              <a:t>1.</a:t>
            </a:r>
            <a:r>
              <a:rPr lang="ru-RU" sz="2400" b="1">
                <a:solidFill>
                  <a:srgbClr val="002060"/>
                </a:solidFill>
              </a:rPr>
              <a:t>Площадь круга вычисляется по формуле:</a:t>
            </a:r>
          </a:p>
          <a:p>
            <a:pPr lvl="1" algn="ctr"/>
            <a:r>
              <a:rPr lang="ru-RU" sz="2400" b="1">
                <a:solidFill>
                  <a:srgbClr val="002060"/>
                </a:solidFill>
              </a:rPr>
              <a:t>А. </a:t>
            </a:r>
            <a:r>
              <a:rPr lang="en-US" sz="2400" b="1">
                <a:solidFill>
                  <a:srgbClr val="002060"/>
                </a:solidFill>
              </a:rPr>
              <a:t>S= </a:t>
            </a:r>
            <a:r>
              <a:rPr lang="ru-RU" sz="2400" b="1">
                <a:solidFill>
                  <a:srgbClr val="002060"/>
                </a:solidFill>
              </a:rPr>
              <a:t>π</a:t>
            </a:r>
            <a:r>
              <a:rPr lang="en-US" sz="2400" b="1">
                <a:solidFill>
                  <a:srgbClr val="002060"/>
                </a:solidFill>
              </a:rPr>
              <a:t>r</a:t>
            </a:r>
            <a:endParaRPr lang="ru-RU" sz="2400" b="1">
              <a:solidFill>
                <a:srgbClr val="002060"/>
              </a:solidFill>
            </a:endParaRPr>
          </a:p>
          <a:p>
            <a:pPr lvl="1" algn="ctr"/>
            <a:r>
              <a:rPr lang="ru-RU" sz="2400" b="1">
                <a:solidFill>
                  <a:srgbClr val="002060"/>
                </a:solidFill>
              </a:rPr>
              <a:t>Б.  </a:t>
            </a:r>
            <a:r>
              <a:rPr lang="en-US" sz="2400" b="1">
                <a:solidFill>
                  <a:srgbClr val="002060"/>
                </a:solidFill>
              </a:rPr>
              <a:t>S= </a:t>
            </a:r>
            <a:r>
              <a:rPr lang="ru-RU" sz="2400" b="1">
                <a:solidFill>
                  <a:srgbClr val="002060"/>
                </a:solidFill>
              </a:rPr>
              <a:t>π</a:t>
            </a:r>
            <a:r>
              <a:rPr lang="en-US" sz="2400" b="1">
                <a:solidFill>
                  <a:srgbClr val="002060"/>
                </a:solidFill>
              </a:rPr>
              <a:t>d</a:t>
            </a:r>
            <a:endParaRPr lang="ru-RU" sz="2400" b="1">
              <a:solidFill>
                <a:srgbClr val="002060"/>
              </a:solidFill>
            </a:endParaRPr>
          </a:p>
          <a:p>
            <a:pPr lvl="1" algn="ctr"/>
            <a:r>
              <a:rPr lang="ru-RU" sz="2400" b="1">
                <a:solidFill>
                  <a:srgbClr val="002060"/>
                </a:solidFill>
              </a:rPr>
              <a:t>В.   </a:t>
            </a:r>
            <a:r>
              <a:rPr lang="en-US" sz="2400" b="1">
                <a:solidFill>
                  <a:srgbClr val="002060"/>
                </a:solidFill>
              </a:rPr>
              <a:t>S = </a:t>
            </a:r>
            <a:r>
              <a:rPr lang="ru-RU" sz="2400" b="1">
                <a:solidFill>
                  <a:srgbClr val="002060"/>
                </a:solidFill>
              </a:rPr>
              <a:t>π</a:t>
            </a:r>
            <a:r>
              <a:rPr lang="en-US" sz="2400" b="1">
                <a:solidFill>
                  <a:srgbClr val="002060"/>
                </a:solidFill>
              </a:rPr>
              <a:t> r</a:t>
            </a:r>
            <a:r>
              <a:rPr lang="en-US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r>
              <a:rPr lang="ru-RU" sz="2400" b="1">
                <a:solidFill>
                  <a:srgbClr val="002060"/>
                </a:solidFill>
              </a:rPr>
              <a:t>2. Найдите площадь круга радиусом 4 см. </a:t>
            </a:r>
          </a:p>
          <a:p>
            <a:r>
              <a:rPr lang="ru-RU" sz="2400" b="1">
                <a:solidFill>
                  <a:srgbClr val="002060"/>
                </a:solidFill>
              </a:rPr>
              <a:t>Число π округлить до сотых.</a:t>
            </a:r>
          </a:p>
          <a:p>
            <a:pPr lvl="1"/>
            <a:r>
              <a:rPr lang="ru-RU" sz="2400" b="1">
                <a:solidFill>
                  <a:srgbClr val="002060"/>
                </a:solidFill>
              </a:rPr>
              <a:t>А. 50,24 см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pPr lvl="1"/>
            <a:r>
              <a:rPr lang="ru-RU" sz="2400" b="1">
                <a:solidFill>
                  <a:srgbClr val="002060"/>
                </a:solidFill>
              </a:rPr>
              <a:t>Б. 12,56 см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pPr lvl="1"/>
            <a:r>
              <a:rPr lang="ru-RU" sz="2400" b="1">
                <a:solidFill>
                  <a:srgbClr val="002060"/>
                </a:solidFill>
              </a:rPr>
              <a:t>В. 25,12 см 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endParaRPr lang="ru-RU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992688" y="838200"/>
            <a:ext cx="34559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II </a:t>
            </a:r>
            <a:r>
              <a:rPr lang="ru-RU" sz="2400" b="1">
                <a:solidFill>
                  <a:srgbClr val="002060"/>
                </a:solidFill>
              </a:rPr>
              <a:t>Вариант</a:t>
            </a:r>
          </a:p>
          <a:p>
            <a:r>
              <a:rPr lang="en-US" sz="2400" b="1">
                <a:solidFill>
                  <a:srgbClr val="002060"/>
                </a:solidFill>
              </a:rPr>
              <a:t>1.</a:t>
            </a:r>
            <a:r>
              <a:rPr lang="ru-RU" sz="2400" b="1">
                <a:solidFill>
                  <a:srgbClr val="002060"/>
                </a:solidFill>
              </a:rPr>
              <a:t> Площадь круга вычисляется по формуле:</a:t>
            </a: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А. </a:t>
            </a:r>
            <a:r>
              <a:rPr lang="en-US" sz="2400" b="1">
                <a:solidFill>
                  <a:srgbClr val="002060"/>
                </a:solidFill>
              </a:rPr>
              <a:t>S</a:t>
            </a:r>
            <a:r>
              <a:rPr lang="ru-RU" sz="2400" b="1">
                <a:solidFill>
                  <a:srgbClr val="002060"/>
                </a:solidFill>
              </a:rPr>
              <a:t> = π </a:t>
            </a:r>
            <a:r>
              <a:rPr lang="en-US" sz="2400" b="1">
                <a:solidFill>
                  <a:srgbClr val="002060"/>
                </a:solidFill>
              </a:rPr>
              <a:t>r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Б. </a:t>
            </a:r>
            <a:r>
              <a:rPr lang="en-US" sz="2400" b="1">
                <a:solidFill>
                  <a:srgbClr val="002060"/>
                </a:solidFill>
              </a:rPr>
              <a:t>S</a:t>
            </a:r>
            <a:r>
              <a:rPr lang="ru-RU" sz="2400" b="1">
                <a:solidFill>
                  <a:srgbClr val="002060"/>
                </a:solidFill>
              </a:rPr>
              <a:t>= 2π</a:t>
            </a:r>
            <a:r>
              <a:rPr lang="en-US" sz="2400" b="1">
                <a:solidFill>
                  <a:srgbClr val="002060"/>
                </a:solidFill>
              </a:rPr>
              <a:t>r</a:t>
            </a:r>
            <a:endParaRPr lang="ru-RU" sz="2400" b="1">
              <a:solidFill>
                <a:srgbClr val="002060"/>
              </a:solidFill>
            </a:endParaRP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В. </a:t>
            </a:r>
            <a:r>
              <a:rPr lang="en-US" sz="2400" b="1">
                <a:solidFill>
                  <a:srgbClr val="002060"/>
                </a:solidFill>
              </a:rPr>
              <a:t>S</a:t>
            </a:r>
            <a:r>
              <a:rPr lang="ru-RU" sz="2400" b="1">
                <a:solidFill>
                  <a:srgbClr val="002060"/>
                </a:solidFill>
              </a:rPr>
              <a:t>= π</a:t>
            </a:r>
            <a:r>
              <a:rPr lang="en-US" sz="2400" b="1">
                <a:solidFill>
                  <a:srgbClr val="002060"/>
                </a:solidFill>
              </a:rPr>
              <a:t>d</a:t>
            </a:r>
            <a:endParaRPr lang="ru-RU" sz="2400" b="1">
              <a:solidFill>
                <a:srgbClr val="002060"/>
              </a:solidFill>
            </a:endParaRPr>
          </a:p>
          <a:p>
            <a:r>
              <a:rPr lang="ru-RU" sz="2400" b="1">
                <a:solidFill>
                  <a:srgbClr val="002060"/>
                </a:solidFill>
              </a:rPr>
              <a:t>2.Найдите площадь круга радиусом 5 см.</a:t>
            </a:r>
          </a:p>
          <a:p>
            <a:r>
              <a:rPr lang="ru-RU" sz="2400" b="1">
                <a:solidFill>
                  <a:srgbClr val="002060"/>
                </a:solidFill>
              </a:rPr>
              <a:t>Число π округлить до сотых.</a:t>
            </a: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А. 7,85 см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Б. 78,5 см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В. 15,7 см </a:t>
            </a:r>
            <a:r>
              <a:rPr lang="ru-RU" sz="2400" b="1" baseline="30000">
                <a:solidFill>
                  <a:srgbClr val="002060"/>
                </a:solidFill>
              </a:rPr>
              <a:t>2 </a:t>
            </a:r>
            <a:endParaRPr lang="ru-RU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400050" y="0"/>
            <a:ext cx="8351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i="1">
                <a:solidFill>
                  <a:schemeClr val="accent2"/>
                </a:solidFill>
                <a:latin typeface="Georgia" pitchFamily="18" charset="0"/>
              </a:rPr>
              <a:t>Тестовая работа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68338" y="836613"/>
            <a:ext cx="3455987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 </a:t>
            </a:r>
            <a:r>
              <a:rPr lang="ru-RU" sz="2400" b="1" dirty="0">
                <a:solidFill>
                  <a:srgbClr val="002060"/>
                </a:solidFill>
              </a:rPr>
              <a:t>Вариант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1.</a:t>
            </a:r>
            <a:r>
              <a:rPr lang="ru-RU" sz="2400" b="1" dirty="0">
                <a:solidFill>
                  <a:srgbClr val="002060"/>
                </a:solidFill>
              </a:rPr>
              <a:t>Площадь круга вычисляется по формуле:</a:t>
            </a:r>
          </a:p>
          <a:p>
            <a:pPr lvl="1" algn="ctr"/>
            <a:r>
              <a:rPr lang="ru-RU" sz="2400" b="1" dirty="0">
                <a:solidFill>
                  <a:srgbClr val="002060"/>
                </a:solidFill>
              </a:rPr>
              <a:t>А. </a:t>
            </a:r>
            <a:r>
              <a:rPr lang="en-US" sz="2400" b="1" dirty="0">
                <a:solidFill>
                  <a:srgbClr val="002060"/>
                </a:solidFill>
              </a:rPr>
              <a:t>S= </a:t>
            </a:r>
            <a:r>
              <a:rPr lang="ru-RU" sz="2400" b="1" dirty="0" err="1">
                <a:solidFill>
                  <a:srgbClr val="002060"/>
                </a:solidFill>
              </a:rPr>
              <a:t>π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endParaRPr lang="ru-RU" sz="2400" b="1" dirty="0">
              <a:solidFill>
                <a:srgbClr val="002060"/>
              </a:solidFill>
            </a:endParaRPr>
          </a:p>
          <a:p>
            <a:pPr lvl="1" algn="ctr"/>
            <a:r>
              <a:rPr lang="ru-RU" sz="2400" b="1" dirty="0">
                <a:solidFill>
                  <a:srgbClr val="002060"/>
                </a:solidFill>
              </a:rPr>
              <a:t>Б.  </a:t>
            </a:r>
            <a:r>
              <a:rPr lang="en-US" sz="2400" b="1" dirty="0">
                <a:solidFill>
                  <a:srgbClr val="002060"/>
                </a:solidFill>
              </a:rPr>
              <a:t>S= </a:t>
            </a:r>
            <a:r>
              <a:rPr lang="ru-RU" sz="2400" b="1" dirty="0" err="1">
                <a:solidFill>
                  <a:srgbClr val="002060"/>
                </a:solidFill>
              </a:rPr>
              <a:t>π</a:t>
            </a:r>
            <a:r>
              <a:rPr lang="en-US" sz="2400" b="1" dirty="0">
                <a:solidFill>
                  <a:srgbClr val="002060"/>
                </a:solidFill>
              </a:rPr>
              <a:t>d</a:t>
            </a:r>
            <a:endParaRPr lang="ru-RU" sz="2400" b="1" dirty="0">
              <a:solidFill>
                <a:srgbClr val="002060"/>
              </a:solidFill>
            </a:endParaRPr>
          </a:p>
          <a:p>
            <a:pPr lvl="1" algn="ctr"/>
            <a:r>
              <a:rPr lang="ru-RU" sz="2400" b="1" dirty="0">
                <a:solidFill>
                  <a:srgbClr val="FF0000"/>
                </a:solidFill>
              </a:rPr>
              <a:t>В.   </a:t>
            </a:r>
            <a:r>
              <a:rPr lang="en-US" sz="2400" b="1" dirty="0">
                <a:solidFill>
                  <a:srgbClr val="FF0000"/>
                </a:solidFill>
              </a:rPr>
              <a:t>S = </a:t>
            </a:r>
            <a:r>
              <a:rPr lang="ru-RU" sz="2400" b="1" dirty="0" err="1">
                <a:solidFill>
                  <a:srgbClr val="FF0000"/>
                </a:solidFill>
              </a:rPr>
              <a:t>π</a:t>
            </a:r>
            <a:r>
              <a:rPr lang="en-US" sz="2400" b="1" dirty="0">
                <a:solidFill>
                  <a:srgbClr val="FF0000"/>
                </a:solidFill>
              </a:rPr>
              <a:t> r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2. Найдите площадь круга радиусом 4 см.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Число </a:t>
            </a:r>
            <a:r>
              <a:rPr lang="ru-RU" sz="2400" b="1" dirty="0" err="1">
                <a:solidFill>
                  <a:srgbClr val="002060"/>
                </a:solidFill>
              </a:rPr>
              <a:t>π </a:t>
            </a:r>
            <a:r>
              <a:rPr lang="ru-RU" sz="2400" b="1" dirty="0">
                <a:solidFill>
                  <a:srgbClr val="002060"/>
                </a:solidFill>
              </a:rPr>
              <a:t>округлить до сотых.</a:t>
            </a:r>
          </a:p>
          <a:p>
            <a:pPr lvl="1"/>
            <a:r>
              <a:rPr lang="ru-RU" sz="2400" b="1" dirty="0">
                <a:solidFill>
                  <a:srgbClr val="FF0000"/>
                </a:solidFill>
              </a:rPr>
              <a:t>А. 50,24 см</a:t>
            </a:r>
            <a:r>
              <a:rPr lang="ru-RU" sz="2400" b="1" baseline="30000" dirty="0">
                <a:solidFill>
                  <a:srgbClr val="FF0000"/>
                </a:solidFill>
              </a:rPr>
              <a:t>2 </a:t>
            </a:r>
            <a:endParaRPr lang="ru-RU" sz="2400" b="1" dirty="0">
              <a:solidFill>
                <a:srgbClr val="FF0000"/>
              </a:solidFill>
            </a:endParaRPr>
          </a:p>
          <a:p>
            <a:pPr lvl="1"/>
            <a:r>
              <a:rPr lang="ru-RU" sz="2400" b="1" dirty="0">
                <a:solidFill>
                  <a:srgbClr val="002060"/>
                </a:solidFill>
              </a:rPr>
              <a:t>Б. 12,56 см</a:t>
            </a:r>
            <a:r>
              <a:rPr lang="ru-RU" sz="2400" b="1" baseline="30000" dirty="0">
                <a:solidFill>
                  <a:srgbClr val="002060"/>
                </a:solidFill>
              </a:rPr>
              <a:t>2 </a:t>
            </a:r>
            <a:endParaRPr lang="ru-RU" sz="2400" b="1" dirty="0">
              <a:solidFill>
                <a:srgbClr val="002060"/>
              </a:solidFill>
            </a:endParaRPr>
          </a:p>
          <a:p>
            <a:pPr lvl="1"/>
            <a:r>
              <a:rPr lang="ru-RU" sz="2400" b="1" dirty="0">
                <a:solidFill>
                  <a:srgbClr val="002060"/>
                </a:solidFill>
              </a:rPr>
              <a:t>В. 25,12 см </a:t>
            </a:r>
            <a:r>
              <a:rPr lang="ru-RU" sz="2400" b="1" baseline="30000" dirty="0">
                <a:solidFill>
                  <a:srgbClr val="002060"/>
                </a:solidFill>
              </a:rPr>
              <a:t>2 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992688" y="838200"/>
            <a:ext cx="34559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II </a:t>
            </a:r>
            <a:r>
              <a:rPr lang="ru-RU" sz="2400" b="1" dirty="0">
                <a:solidFill>
                  <a:srgbClr val="002060"/>
                </a:solidFill>
              </a:rPr>
              <a:t>Вариант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1.</a:t>
            </a:r>
            <a:r>
              <a:rPr lang="ru-RU" sz="2400" b="1" dirty="0">
                <a:solidFill>
                  <a:srgbClr val="002060"/>
                </a:solidFill>
              </a:rPr>
              <a:t> Площадь круга вычисляется по формуле: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А.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ru-RU" sz="2400" b="1" dirty="0">
                <a:solidFill>
                  <a:srgbClr val="FF0000"/>
                </a:solidFill>
              </a:rPr>
              <a:t> = </a:t>
            </a:r>
            <a:r>
              <a:rPr lang="ru-RU" sz="2400" b="1" dirty="0" err="1">
                <a:solidFill>
                  <a:srgbClr val="FF0000"/>
                </a:solidFill>
              </a:rPr>
              <a:t>π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r</a:t>
            </a:r>
            <a:r>
              <a:rPr lang="ru-RU" sz="2400" b="1" baseline="30000" dirty="0">
                <a:solidFill>
                  <a:srgbClr val="FF0000"/>
                </a:solidFill>
              </a:rPr>
              <a:t>2 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Б. </a:t>
            </a:r>
            <a:r>
              <a:rPr lang="en-US" sz="2400" b="1" dirty="0">
                <a:solidFill>
                  <a:srgbClr val="002060"/>
                </a:solidFill>
              </a:rPr>
              <a:t>S</a:t>
            </a:r>
            <a:r>
              <a:rPr lang="ru-RU" sz="2400" b="1" dirty="0">
                <a:solidFill>
                  <a:srgbClr val="002060"/>
                </a:solidFill>
              </a:rPr>
              <a:t>= 2π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В. </a:t>
            </a:r>
            <a:r>
              <a:rPr lang="en-US" sz="2400" b="1" dirty="0">
                <a:solidFill>
                  <a:srgbClr val="002060"/>
                </a:solidFill>
              </a:rPr>
              <a:t>S</a:t>
            </a:r>
            <a:r>
              <a:rPr lang="ru-RU" sz="2400" b="1" dirty="0">
                <a:solidFill>
                  <a:srgbClr val="002060"/>
                </a:solidFill>
              </a:rPr>
              <a:t>= </a:t>
            </a:r>
            <a:r>
              <a:rPr lang="ru-RU" sz="2400" b="1" dirty="0" err="1">
                <a:solidFill>
                  <a:srgbClr val="002060"/>
                </a:solidFill>
              </a:rPr>
              <a:t>π</a:t>
            </a:r>
            <a:r>
              <a:rPr lang="en-US" sz="2400" b="1" dirty="0">
                <a:solidFill>
                  <a:srgbClr val="002060"/>
                </a:solidFill>
              </a:rPr>
              <a:t>d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2.Найдите площадь круга радиусом 5 см.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Число </a:t>
            </a:r>
            <a:r>
              <a:rPr lang="ru-RU" sz="2400" b="1" dirty="0" err="1">
                <a:solidFill>
                  <a:srgbClr val="002060"/>
                </a:solidFill>
              </a:rPr>
              <a:t>π </a:t>
            </a:r>
            <a:r>
              <a:rPr lang="ru-RU" sz="2400" b="1" dirty="0">
                <a:solidFill>
                  <a:srgbClr val="002060"/>
                </a:solidFill>
              </a:rPr>
              <a:t>округлить до сотых.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А. 7,85 см</a:t>
            </a:r>
            <a:r>
              <a:rPr lang="ru-RU" sz="2400" b="1" baseline="30000" dirty="0">
                <a:solidFill>
                  <a:srgbClr val="002060"/>
                </a:solidFill>
              </a:rPr>
              <a:t>2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Б. 78,5 см</a:t>
            </a:r>
            <a:r>
              <a:rPr lang="ru-RU" sz="2400" b="1" baseline="30000" dirty="0">
                <a:solidFill>
                  <a:srgbClr val="FF0000"/>
                </a:solidFill>
              </a:rPr>
              <a:t>2 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В. 15,7 см </a:t>
            </a:r>
            <a:r>
              <a:rPr lang="ru-RU" sz="2400" b="1" baseline="30000" dirty="0">
                <a:solidFill>
                  <a:srgbClr val="002060"/>
                </a:solidFill>
              </a:rPr>
              <a:t>2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468313" y="908050"/>
            <a:ext cx="1728787" cy="439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chemeClr val="tx2"/>
                </a:solidFill>
                <a:latin typeface="Arial" pitchFamily="34" charset="0"/>
              </a:rPr>
              <a:t>Круг 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700338" y="4365625"/>
            <a:ext cx="2214562" cy="641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hlink"/>
                </a:solidFill>
              </a:rPr>
              <a:t>S=πR²</a:t>
            </a:r>
            <a:endParaRPr lang="ru-RU" b="1" i="1">
              <a:solidFill>
                <a:schemeClr val="hlink"/>
              </a:solidFill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68313" y="4724400"/>
            <a:ext cx="2068512" cy="641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С=2π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endParaRPr lang="ru-RU" b="1" i="1">
              <a:solidFill>
                <a:schemeClr val="hlink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68313" y="3644900"/>
            <a:ext cx="1303337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chemeClr val="hlink"/>
                </a:solidFill>
              </a:rPr>
              <a:t>π</a:t>
            </a:r>
            <a:endParaRPr lang="el-GR" sz="4000" b="1" i="1">
              <a:solidFill>
                <a:schemeClr val="hlink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3708400" y="3500438"/>
            <a:ext cx="5194300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Arial" pitchFamily="34" charset="0"/>
              </a:rPr>
              <a:t>Часть плоскости, ограниченная окружностью</a:t>
            </a: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395288" y="1557338"/>
            <a:ext cx="4029075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Площадь круга находится по формуле</a:t>
            </a: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4457700" y="4967288"/>
            <a:ext cx="4624388" cy="1755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" pitchFamily="34" charset="0"/>
              </a:rPr>
              <a:t>Фигура, состоящая из множества</a:t>
            </a:r>
          </a:p>
          <a:p>
            <a:r>
              <a:rPr lang="ru-RU" sz="2000">
                <a:solidFill>
                  <a:schemeClr val="hlink"/>
                </a:solidFill>
                <a:latin typeface="Arial" pitchFamily="34" charset="0"/>
              </a:rPr>
              <a:t>точек плоскости, равноудаленных</a:t>
            </a:r>
          </a:p>
          <a:p>
            <a:r>
              <a:rPr lang="ru-RU" sz="2000">
                <a:solidFill>
                  <a:schemeClr val="hlink"/>
                </a:solidFill>
                <a:latin typeface="Arial" pitchFamily="34" charset="0"/>
              </a:rPr>
              <a:t>от центра</a:t>
            </a:r>
          </a:p>
          <a:p>
            <a:pPr algn="ctr">
              <a:spcBef>
                <a:spcPct val="50000"/>
              </a:spcBef>
            </a:pPr>
            <a:endParaRPr lang="ru-RU" sz="2000" b="1">
              <a:latin typeface="Arial" pitchFamily="34" charset="0"/>
            </a:endParaRP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323850" y="2565400"/>
            <a:ext cx="5468938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Как называется число, приближенно равное 3,14</a:t>
            </a: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1835150" y="5949950"/>
            <a:ext cx="2300288" cy="439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chemeClr val="hlink"/>
                </a:solidFill>
                <a:latin typeface="Arial" pitchFamily="34" charset="0"/>
              </a:rPr>
              <a:t>D</a:t>
            </a:r>
            <a:endParaRPr lang="ru-RU" sz="2000" b="1" i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55650" y="188913"/>
            <a:ext cx="66246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ru-RU" sz="2000" b="1" dirty="0">
                <a:solidFill>
                  <a:schemeClr val="hlink"/>
                </a:solidFill>
              </a:rPr>
              <a:t>Ребята с какими понятиями мы сегодня на уроке познакомились?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84 -0.05668 L -0.09514 -0.39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87 -0.05737 L 0.19392 -0.39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73 0.00647 L 0.6217 -0.130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4" grpId="0" animBg="1"/>
      <p:bldP spid="481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Домашняя </a:t>
            </a:r>
            <a:r>
              <a:rPr lang="ru-RU" sz="2400" b="1" dirty="0" smtClean="0"/>
              <a:t>работа. </a:t>
            </a:r>
          </a:p>
          <a:p>
            <a:r>
              <a:rPr lang="ru-RU" sz="2400" b="1" dirty="0" smtClean="0"/>
              <a:t>Подобрать и решить </a:t>
            </a:r>
            <a:r>
              <a:rPr lang="ru-RU" sz="2400" b="1" dirty="0" smtClean="0"/>
              <a:t>старинную </a:t>
            </a:r>
            <a:r>
              <a:rPr lang="ru-RU" sz="2400" b="1" dirty="0" smtClean="0"/>
              <a:t>задачу на вычисление площади круга.</a:t>
            </a:r>
            <a:endParaRPr lang="ru-RU" sz="2400" b="1" dirty="0"/>
          </a:p>
        </p:txBody>
      </p:sp>
      <p:pic>
        <p:nvPicPr>
          <p:cNvPr id="69634" name="Picture 2" descr="http://www.istmira.com/uploads/post/19/162-1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7305675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Цели и задачи: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создать </a:t>
            </a:r>
            <a:r>
              <a:rPr lang="ru-RU" dirty="0" smtClean="0"/>
              <a:t>условия для формирования представлений о круге, формуле площади круга; овладения умениями и навыками нахождения площади круга, используя соответствующую формулу; закрепить формулу длины окружности;</a:t>
            </a:r>
          </a:p>
          <a:p>
            <a:pPr algn="just"/>
            <a:r>
              <a:rPr lang="ru-RU" dirty="0" smtClean="0"/>
              <a:t>развивать </a:t>
            </a:r>
            <a:r>
              <a:rPr lang="ru-RU" dirty="0" smtClean="0"/>
              <a:t>у уч-ся умение работать в группе и индивидуально;  показать место круга и окружности в окружающем мире;  прививать интерес к математике и математическим наукам;  развивать культуру вычисления;  дополнять знания уч-ся историческими фактами по математике;  развивать память, логическое и пространственное мышление, эрудицию, математически и литературно грамотную речь (устную и письменную).</a:t>
            </a:r>
          </a:p>
          <a:p>
            <a:pPr algn="just"/>
            <a:r>
              <a:rPr lang="ru-RU" dirty="0" smtClean="0"/>
              <a:t>воспитывать </a:t>
            </a:r>
            <a:r>
              <a:rPr lang="ru-RU" dirty="0" smtClean="0"/>
              <a:t>аккуратность, дисциплинированность, желание и умение помогать товарищам.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вал 1"/>
          <p:cNvSpPr>
            <a:spLocks noChangeArrowheads="1"/>
          </p:cNvSpPr>
          <p:nvPr/>
        </p:nvSpPr>
        <p:spPr bwMode="auto">
          <a:xfrm>
            <a:off x="0" y="0"/>
            <a:ext cx="3562350" cy="3424238"/>
          </a:xfrm>
          <a:prstGeom prst="ellipse">
            <a:avLst/>
          </a:prstGeom>
          <a:solidFill>
            <a:srgbClr val="00B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88299" y="1093966"/>
            <a:ext cx="34154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отлично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4" name="Овал 29"/>
          <p:cNvSpPr>
            <a:spLocks noChangeArrowheads="1"/>
          </p:cNvSpPr>
          <p:nvPr/>
        </p:nvSpPr>
        <p:spPr bwMode="auto">
          <a:xfrm>
            <a:off x="5868144" y="3951287"/>
            <a:ext cx="2967038" cy="2906713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979803" y="4775177"/>
            <a:ext cx="25839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51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Что-то пошло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51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 так…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6" name="Овал 8"/>
          <p:cNvSpPr>
            <a:spLocks noChangeArrowheads="1"/>
          </p:cNvSpPr>
          <p:nvPr/>
        </p:nvSpPr>
        <p:spPr bwMode="auto">
          <a:xfrm>
            <a:off x="2627784" y="2636912"/>
            <a:ext cx="3233738" cy="3192463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899428" y="3696126"/>
            <a:ext cx="29138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хорошо,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но…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836712"/>
            <a:ext cx="2823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Медали за работу</a:t>
            </a:r>
          </a:p>
          <a:p>
            <a:pPr algn="ctr"/>
            <a:r>
              <a:rPr lang="ru-RU" sz="3200" b="1" i="1" dirty="0" smtClean="0"/>
              <a:t>на уроке</a:t>
            </a:r>
            <a:endParaRPr lang="ru-RU" sz="3200" b="1" i="1" dirty="0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8560" y="4509120"/>
            <a:ext cx="26273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251520" y="5301208"/>
          <a:ext cx="950913" cy="330200"/>
        </p:xfrm>
        <a:graphic>
          <a:graphicData uri="http://schemas.openxmlformats.org/presentationml/2006/ole">
            <p:oleObj spid="_x0000_s61449" name="Формула" r:id="rId4" imgW="914003" imgH="31736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92696"/>
            <a:ext cx="597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Измерение площади в древности   (мерки)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340768"/>
            <a:ext cx="22212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Копна</a:t>
            </a:r>
          </a:p>
          <a:p>
            <a:r>
              <a:rPr lang="ru-RU" sz="4000" dirty="0" smtClean="0"/>
              <a:t>Выть</a:t>
            </a:r>
          </a:p>
          <a:p>
            <a:r>
              <a:rPr lang="ru-RU" sz="4000" dirty="0" smtClean="0"/>
              <a:t>Соха</a:t>
            </a:r>
          </a:p>
          <a:p>
            <a:r>
              <a:rPr lang="ru-RU" sz="4000" dirty="0" smtClean="0"/>
              <a:t>Обжа</a:t>
            </a:r>
          </a:p>
          <a:p>
            <a:r>
              <a:rPr lang="ru-RU" sz="4000" dirty="0" smtClean="0"/>
              <a:t>Веревка</a:t>
            </a:r>
          </a:p>
          <a:p>
            <a:r>
              <a:rPr lang="ru-RU" sz="4000" dirty="0" smtClean="0"/>
              <a:t>Десятина</a:t>
            </a:r>
          </a:p>
          <a:p>
            <a:r>
              <a:rPr lang="ru-RU" sz="4000" dirty="0" smtClean="0"/>
              <a:t>Четь</a:t>
            </a:r>
            <a:endParaRPr lang="ru-RU" sz="4000" dirty="0"/>
          </a:p>
        </p:txBody>
      </p:sp>
      <p:pic>
        <p:nvPicPr>
          <p:cNvPr id="52226" name="Picture 2" descr="http://bigslide.ru/images/2/1529/960/img3.jpg"/>
          <p:cNvPicPr>
            <a:picLocks noChangeAspect="1" noChangeArrowheads="1"/>
          </p:cNvPicPr>
          <p:nvPr/>
        </p:nvPicPr>
        <p:blipFill>
          <a:blip r:embed="rId2" cstate="print"/>
          <a:srcRect l="5715" t="20567" r="7124" b="6648"/>
          <a:stretch>
            <a:fillRect/>
          </a:stretch>
        </p:blipFill>
        <p:spPr bwMode="auto">
          <a:xfrm>
            <a:off x="3347864" y="1340768"/>
            <a:ext cx="5518767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228" name="AutoShape 4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391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Дополнительная информация к уроку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20888"/>
            <a:ext cx="4844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Спасибо за урок!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92696"/>
            <a:ext cx="58544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Загадка</a:t>
            </a:r>
          </a:p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Первую находим – вычисляем</a:t>
            </a:r>
          </a:p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Много формул про нее мы знаем.</a:t>
            </a:r>
          </a:p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второй же – митинги, парады</a:t>
            </a:r>
          </a:p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Погулять по ней всегда мы рады.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Площадь ...</a:t>
            </a:r>
            <a:endParaRPr lang="ru-RU" sz="4400" b="1" dirty="0"/>
          </a:p>
        </p:txBody>
      </p:sp>
      <p:pic>
        <p:nvPicPr>
          <p:cNvPr id="32770" name="Picture 2" descr="http://kimunga.com/up/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289909" cy="1395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5"/>
          <p:cNvGrpSpPr/>
          <p:nvPr/>
        </p:nvGrpSpPr>
        <p:grpSpPr>
          <a:xfrm>
            <a:off x="1187624" y="1268760"/>
            <a:ext cx="3240360" cy="1440160"/>
            <a:chOff x="539552" y="1124744"/>
            <a:chExt cx="3240360" cy="1440160"/>
          </a:xfrm>
        </p:grpSpPr>
        <p:grpSp>
          <p:nvGrpSpPr>
            <p:cNvPr id="6" name="Группа 4"/>
            <p:cNvGrpSpPr/>
            <p:nvPr/>
          </p:nvGrpSpPr>
          <p:grpSpPr>
            <a:xfrm>
              <a:off x="1115616" y="1124744"/>
              <a:ext cx="2664296" cy="1440160"/>
              <a:chOff x="1115616" y="1124744"/>
              <a:chExt cx="2664296" cy="1440160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115616" y="1484784"/>
                <a:ext cx="2664296" cy="108012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051720" y="1124744"/>
                <a:ext cx="61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8 см</a:t>
                </a:r>
                <a:endParaRPr lang="ru-RU" b="1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39552" y="1988840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4 см</a:t>
              </a:r>
              <a:endParaRPr lang="ru-RU" b="1" dirty="0"/>
            </a:p>
          </p:txBody>
        </p:sp>
      </p:grpSp>
      <p:grpSp>
        <p:nvGrpSpPr>
          <p:cNvPr id="8" name="Группа 9"/>
          <p:cNvGrpSpPr/>
          <p:nvPr/>
        </p:nvGrpSpPr>
        <p:grpSpPr>
          <a:xfrm>
            <a:off x="6300192" y="908720"/>
            <a:ext cx="1800200" cy="2016224"/>
            <a:chOff x="5580112" y="908720"/>
            <a:chExt cx="1800200" cy="20162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580112" y="1268760"/>
              <a:ext cx="1800200" cy="16561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56176" y="90872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10 дм</a:t>
              </a:r>
              <a:endParaRPr lang="ru-RU" b="1" dirty="0"/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3501008"/>
          <a:ext cx="280831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</a:tblGrid>
              <a:tr h="624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0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0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6588224" y="4149080"/>
            <a:ext cx="2016224" cy="1944216"/>
          </a:xfrm>
          <a:prstGeom prst="ellipse">
            <a:avLst/>
          </a:prstGeom>
          <a:solidFill>
            <a:srgbClr val="EC2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260648"/>
            <a:ext cx="409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Вычисли площади фигур</a:t>
            </a:r>
            <a:endParaRPr lang="ru-RU" sz="2800" b="1" dirty="0"/>
          </a:p>
        </p:txBody>
      </p:sp>
      <p:pic>
        <p:nvPicPr>
          <p:cNvPr id="15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8591"/>
            <a:ext cx="1076989" cy="1329409"/>
          </a:xfrm>
          <a:prstGeom prst="rect">
            <a:avLst/>
          </a:prstGeom>
          <a:noFill/>
        </p:spPr>
      </p:pic>
      <p:grpSp>
        <p:nvGrpSpPr>
          <p:cNvPr id="18" name="Группа 5"/>
          <p:cNvGrpSpPr/>
          <p:nvPr/>
        </p:nvGrpSpPr>
        <p:grpSpPr>
          <a:xfrm rot="5400000">
            <a:off x="3841547" y="4324214"/>
            <a:ext cx="3084891" cy="1623985"/>
            <a:chOff x="1115616" y="940919"/>
            <a:chExt cx="3084891" cy="1623985"/>
          </a:xfrm>
        </p:grpSpPr>
        <p:grpSp>
          <p:nvGrpSpPr>
            <p:cNvPr id="19" name="Группа 4"/>
            <p:cNvGrpSpPr/>
            <p:nvPr/>
          </p:nvGrpSpPr>
          <p:grpSpPr>
            <a:xfrm>
              <a:off x="1115616" y="940919"/>
              <a:ext cx="2664296" cy="1623985"/>
              <a:chOff x="1115616" y="940919"/>
              <a:chExt cx="2664296" cy="1623985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1115616" y="1484784"/>
                <a:ext cx="2664296" cy="108012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"/>
              <p:cNvSpPr txBox="1"/>
              <p:nvPr/>
            </p:nvSpPr>
            <p:spPr>
              <a:xfrm rot="16200000">
                <a:off x="2000456" y="1064190"/>
                <a:ext cx="61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8 см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 rot="16200000">
              <a:off x="3707904" y="1856277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4 см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132856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Тема урока </a:t>
            </a:r>
          </a:p>
          <a:p>
            <a:pPr algn="ctr"/>
            <a:r>
              <a:rPr lang="ru-RU" sz="4400" b="1" dirty="0" smtClean="0"/>
              <a:t>«</a:t>
            </a:r>
            <a:r>
              <a:rPr lang="ru-RU" sz="4400" b="1" dirty="0" smtClean="0"/>
              <a:t>Площадь круга».</a:t>
            </a:r>
            <a:endParaRPr lang="ru-RU" sz="4400" b="1" dirty="0"/>
          </a:p>
        </p:txBody>
      </p:sp>
      <p:pic>
        <p:nvPicPr>
          <p:cNvPr id="32770" name="Picture 2" descr="http://kimunga.com/up/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289909" cy="1395801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6516216" y="4365104"/>
            <a:ext cx="2160240" cy="2088232"/>
          </a:xfrm>
          <a:prstGeom prst="ellipse">
            <a:avLst/>
          </a:prstGeom>
          <a:solidFill>
            <a:srgbClr val="EC2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8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827088" y="3429000"/>
            <a:ext cx="1439862" cy="13684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3059113" y="3429000"/>
            <a:ext cx="1295400" cy="1368425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5148263" y="3429000"/>
            <a:ext cx="1403350" cy="140335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7164388" y="3716338"/>
            <a:ext cx="1368425" cy="14398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>
            <a:off x="6948264" y="5013176"/>
            <a:ext cx="1295400" cy="12239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827088" y="765175"/>
            <a:ext cx="7848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FF3399"/>
                </a:solidFill>
              </a:rPr>
              <a:t>Назовите: </a:t>
            </a:r>
            <a:endParaRPr lang="ru-RU" sz="3200" b="1" dirty="0" smtClean="0">
              <a:solidFill>
                <a:srgbClr val="FF33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99"/>
                </a:solidFill>
              </a:rPr>
              <a:t>а</a:t>
            </a:r>
            <a:r>
              <a:rPr lang="ru-RU" sz="3200" b="1" dirty="0">
                <a:solidFill>
                  <a:srgbClr val="FF3399"/>
                </a:solidFill>
              </a:rPr>
              <a:t>) окружность, </a:t>
            </a:r>
            <a:endParaRPr lang="ru-RU" sz="3200" b="1" dirty="0" smtClean="0">
              <a:solidFill>
                <a:srgbClr val="FF33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99"/>
                </a:solidFill>
              </a:rPr>
              <a:t>б</a:t>
            </a:r>
            <a:r>
              <a:rPr lang="ru-RU" sz="3200" b="1" dirty="0">
                <a:solidFill>
                  <a:srgbClr val="FF3399"/>
                </a:solidFill>
              </a:rPr>
              <a:t>) круг.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50825" y="35004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1)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2484438" y="35004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2)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4572000" y="35004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3)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6659563" y="35004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4)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1116013" y="51577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5)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492500" y="51577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6)</a:t>
            </a:r>
          </a:p>
        </p:txBody>
      </p:sp>
      <p:sp>
        <p:nvSpPr>
          <p:cNvPr id="90135" name="PubChord"/>
          <p:cNvSpPr>
            <a:spLocks noEditPoints="1" noChangeArrowheads="1"/>
          </p:cNvSpPr>
          <p:nvPr/>
        </p:nvSpPr>
        <p:spPr bwMode="auto">
          <a:xfrm>
            <a:off x="3995936" y="4797152"/>
            <a:ext cx="1349375" cy="1277938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6228184" y="5157192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9900"/>
                </a:solidFill>
              </a:rPr>
              <a:t>7)</a:t>
            </a:r>
          </a:p>
        </p:txBody>
      </p:sp>
      <p:sp>
        <p:nvSpPr>
          <p:cNvPr id="54274" name="AutoShape 2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6" name="AutoShape 4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8" name="AutoShape 6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80" name="AutoShape 8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82" name="AutoShape 10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84" name="AutoShape 12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86" name="AutoShape 14" descr="https://upload.wikimedia.org/wikibooks/en/1/10/Sector_of_Cir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90" name="Picture 18" descr="http://kk.convdocs.org/pars_docs/refs/256/255437/255437_html_m2e8d773c.jpg"/>
          <p:cNvPicPr>
            <a:picLocks noChangeAspect="1" noChangeArrowheads="1"/>
          </p:cNvPicPr>
          <p:nvPr/>
        </p:nvPicPr>
        <p:blipFill>
          <a:blip r:embed="rId2" cstate="print"/>
          <a:srcRect t="8638"/>
          <a:stretch>
            <a:fillRect/>
          </a:stretch>
        </p:blipFill>
        <p:spPr bwMode="auto">
          <a:xfrm>
            <a:off x="1475656" y="5013176"/>
            <a:ext cx="1656184" cy="152328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059832" y="6021288"/>
            <a:ext cx="934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СЕКТОР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544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nimBg="1"/>
      <p:bldP spid="90119" grpId="0" animBg="1"/>
      <p:bldP spid="90120" grpId="0" animBg="1"/>
      <p:bldP spid="90121" grpId="0" animBg="1"/>
      <p:bldP spid="90123" grpId="0" animBg="1"/>
      <p:bldP spid="90125" grpId="0"/>
      <p:bldP spid="90126" grpId="0"/>
      <p:bldP spid="90128" grpId="0"/>
      <p:bldP spid="90131" grpId="0"/>
      <p:bldP spid="90132" grpId="0"/>
      <p:bldP spid="90133" grpId="0"/>
      <p:bldP spid="90135" grpId="0" animBg="1"/>
      <p:bldP spid="9013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dg53.mycdn.me/getImage?photoId=609818636051&amp;photoType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5447928" cy="35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2291099" cy="28280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395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Какую форму имеет арена цирка? </a:t>
            </a: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269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Comic Sans MS" pitchFamily="66" charset="0"/>
              <a:cs typeface="Gisha" pitchFamily="34" charset="-79"/>
            </a:endParaRPr>
          </a:p>
          <a:p>
            <a:r>
              <a:rPr lang="ru-RU" dirty="0" smtClean="0">
                <a:latin typeface="Comic Sans MS" pitchFamily="66" charset="0"/>
                <a:cs typeface="Gisha" pitchFamily="34" charset="-79"/>
              </a:rPr>
              <a:t>Окружность </a:t>
            </a:r>
            <a:r>
              <a:rPr lang="ru-RU" dirty="0" smtClean="0">
                <a:latin typeface="Comic Sans MS" pitchFamily="66" charset="0"/>
                <a:cs typeface="Gisha" pitchFamily="34" charset="-79"/>
              </a:rPr>
              <a:t>арены цирка имеет длину 40,8 метра. Найдите диаметр и площадь арены.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1168"/>
            <a:ext cx="1377869" cy="1700809"/>
          </a:xfrm>
          <a:prstGeom prst="rect">
            <a:avLst/>
          </a:prstGeom>
          <a:noFill/>
        </p:spPr>
      </p:pic>
      <p:pic>
        <p:nvPicPr>
          <p:cNvPr id="16388" name="Picture 4" descr="I:\Выступление к исследоват д-ти\УРОК площадь круга\24610674_html_68fbc59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681536"/>
            <a:ext cx="4176464" cy="4176464"/>
          </a:xfrm>
          <a:prstGeom prst="rect">
            <a:avLst/>
          </a:prstGeom>
          <a:noFill/>
        </p:spPr>
      </p:pic>
      <p:pic>
        <p:nvPicPr>
          <p:cNvPr id="8" name="Picture 2" descr="http://dg53.mycdn.me/getImage?photoId=609818636051&amp;photoType=0"/>
          <p:cNvPicPr>
            <a:picLocks noChangeAspect="1" noChangeArrowheads="1"/>
          </p:cNvPicPr>
          <p:nvPr/>
        </p:nvPicPr>
        <p:blipFill>
          <a:blip r:embed="rId4" cstate="print"/>
          <a:srcRect t="19005"/>
          <a:stretch>
            <a:fillRect/>
          </a:stretch>
        </p:blipFill>
        <p:spPr bwMode="auto">
          <a:xfrm>
            <a:off x="755576" y="548680"/>
            <a:ext cx="3923928" cy="2060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652120" y="764704"/>
          <a:ext cx="280831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</a:tblGrid>
              <a:tr h="624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0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0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1749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Гипотеза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8052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Существует формула для вычисления</a:t>
            </a:r>
          </a:p>
          <a:p>
            <a:pPr algn="just"/>
            <a:r>
              <a:rPr lang="ru-RU" sz="2800" dirty="0" smtClean="0"/>
              <a:t> площади круга, которая позволит вычислить</a:t>
            </a:r>
          </a:p>
          <a:p>
            <a:pPr algn="just"/>
            <a:r>
              <a:rPr lang="ru-RU" sz="2800" dirty="0" smtClean="0"/>
              <a:t> площадь круга более точно и быстрее.</a:t>
            </a:r>
            <a:endParaRPr lang="ru-RU" sz="2800" dirty="0"/>
          </a:p>
        </p:txBody>
      </p:sp>
      <p:pic>
        <p:nvPicPr>
          <p:cNvPr id="4" name="Picture 4" descr="I:\Выступление к исследоват д-ти\УРОК площадь круга\24610674_html_68fbc5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152" y="4797152"/>
            <a:ext cx="2060848" cy="2060848"/>
          </a:xfrm>
          <a:prstGeom prst="rect">
            <a:avLst/>
          </a:prstGeom>
          <a:noFill/>
        </p:spPr>
      </p:pic>
      <p:pic>
        <p:nvPicPr>
          <p:cNvPr id="5" name="Picture 6" descr="http://xn--80abbnaq0akb3aueq3o.xn--p1ai/wp-content/uploads/2015/08/1286959757_1286218767_1klo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85184"/>
            <a:ext cx="1261198" cy="155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826</Words>
  <Application>Microsoft Office PowerPoint</Application>
  <PresentationFormat>Экран (4:3)</PresentationFormat>
  <Paragraphs>168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Формула</vt:lpstr>
      <vt:lpstr>Точечный рисунок</vt:lpstr>
      <vt:lpstr>Урок математики по теме «Площадь круга»</vt:lpstr>
      <vt:lpstr>Цели и задачи: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Найдите площадь круга. Число П округлите до целых.</vt:lpstr>
      <vt:lpstr>Найдите площадь синей фигуры.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24</cp:revision>
  <dcterms:created xsi:type="dcterms:W3CDTF">2016-02-07T12:43:41Z</dcterms:created>
  <dcterms:modified xsi:type="dcterms:W3CDTF">2022-12-27T16:51:59Z</dcterms:modified>
</cp:coreProperties>
</file>